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3011150" cy="7315200"/>
  <p:notesSz cx="7315200" cy="1301115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55" d="100"/>
          <a:sy n="55" d="100"/>
        </p:scale>
        <p:origin x="9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761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395532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45017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291738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338295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398736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3976216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3114181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2978590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214729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324192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4008626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3087975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36081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74122"/>
            <a:ext cx="13011150" cy="7315200"/>
          </a:xfrm>
          <a:prstGeom prst="rect">
            <a:avLst/>
          </a:prstGeom>
        </p:spPr>
      </p:pic>
      <p:sp>
        <p:nvSpPr>
          <p:cNvPr id="3" name="Title 1">
            <a:extLst>
              <a:ext uri="{FF2B5EF4-FFF2-40B4-BE49-F238E27FC236}">
                <a16:creationId xmlns:a16="http://schemas.microsoft.com/office/drawing/2014/main" id="{6DC269D6-E7DC-ED21-FA1A-6747813AEBC8}"/>
              </a:ext>
            </a:extLst>
          </p:cNvPr>
          <p:cNvSpPr txBox="1">
            <a:spLocks/>
          </p:cNvSpPr>
          <p:nvPr/>
        </p:nvSpPr>
        <p:spPr>
          <a:xfrm>
            <a:off x="1524000" y="1358911"/>
            <a:ext cx="9144000" cy="11899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rgbClr val="002060"/>
                </a:solidFill>
              </a:rPr>
              <a:t>Capital Pitchroom Deck</a:t>
            </a:r>
            <a:endParaRPr lang="en-US" b="1" dirty="0">
              <a:solidFill>
                <a:srgbClr val="002060"/>
              </a:solidFill>
              <a:cs typeface="Calibri Light"/>
            </a:endParaRPr>
          </a:p>
        </p:txBody>
      </p:sp>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a:solidFill>
                  <a:srgbClr val="002060"/>
                </a:solidFill>
                <a:cs typeface="Calibri"/>
              </a:rPr>
              <a:t>INSTRUCTIONS to ENTREPRENEURS: </a:t>
            </a:r>
          </a:p>
          <a:p>
            <a:r>
              <a:rPr lang="en-US" sz="2000" i="1">
                <a:solidFill>
                  <a:srgbClr val="002060"/>
                </a:solidFill>
                <a:ea typeface="+mn-lt"/>
                <a:cs typeface="+mn-lt"/>
              </a:rPr>
              <a:t>You should prepare a draft version of this pitch deck and seek the help of your Business Advisor (if you have one) to refine it.</a:t>
            </a:r>
            <a:endParaRPr lang="en-US" sz="2000" i="1">
              <a:solidFill>
                <a:srgbClr val="002060"/>
              </a:solidFill>
              <a:cs typeface="Calibri"/>
            </a:endParaRPr>
          </a:p>
          <a:p>
            <a:r>
              <a:rPr lang="en-US" sz="2000">
                <a:solidFill>
                  <a:srgbClr val="002060"/>
                </a:solidFill>
                <a:cs typeface="Calibri"/>
              </a:rPr>
              <a:t>Use this template to prepare an overview of your venture, and the progress of its product or service. You cannot control who will see your pitch deck, so provide only as much information as you feel will be sufficient for the viewers to understand your business and revenue model, direction, development progress and challenges without giving away your "secret sauce". </a:t>
            </a:r>
          </a:p>
          <a:p>
            <a:endParaRPr lang="en-US" sz="2000">
              <a:solidFill>
                <a:srgbClr val="002060"/>
              </a:solidFill>
              <a:cs typeface="Calibri"/>
            </a:endParaRPr>
          </a:p>
          <a:p>
            <a:r>
              <a:rPr lang="en-US" sz="2000">
                <a:solidFill>
                  <a:srgbClr val="002060"/>
                </a:solidFill>
                <a:cs typeface="Calibri"/>
              </a:rPr>
              <a:t>You’ll notice that not all slides are applicable</a:t>
            </a:r>
            <a:r>
              <a:rPr lang="en-US" sz="2000" b="1">
                <a:solidFill>
                  <a:srgbClr val="002060"/>
                </a:solidFill>
                <a:cs typeface="Calibri"/>
              </a:rPr>
              <a:t>. Try to keep your pitch deck to 10-12 slides.</a:t>
            </a:r>
          </a:p>
          <a:p>
            <a:endParaRPr lang="en-US" sz="2000" dirty="0">
              <a:solidFill>
                <a:srgbClr val="002060"/>
              </a:solidFill>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Use of Fund: The Ask</a:t>
            </a:r>
          </a:p>
        </p:txBody>
      </p:sp>
    </p:spTree>
    <p:extLst>
      <p:ext uri="{BB962C8B-B14F-4D97-AF65-F5344CB8AC3E}">
        <p14:creationId xmlns:p14="http://schemas.microsoft.com/office/powerpoint/2010/main" val="1631796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Tech Dev/Progress </a:t>
            </a:r>
            <a:r>
              <a:rPr lang="en-US" sz="2000" dirty="0"/>
              <a:t>(provide non-confidential overview only)</a:t>
            </a:r>
          </a:p>
        </p:txBody>
      </p:sp>
    </p:spTree>
    <p:extLst>
      <p:ext uri="{BB962C8B-B14F-4D97-AF65-F5344CB8AC3E}">
        <p14:creationId xmlns:p14="http://schemas.microsoft.com/office/powerpoint/2010/main" val="3260728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Regulatory Strategy</a:t>
            </a:r>
          </a:p>
        </p:txBody>
      </p:sp>
    </p:spTree>
    <p:extLst>
      <p:ext uri="{BB962C8B-B14F-4D97-AF65-F5344CB8AC3E}">
        <p14:creationId xmlns:p14="http://schemas.microsoft.com/office/powerpoint/2010/main" val="7122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Growth Strategy</a:t>
            </a:r>
            <a:r>
              <a:rPr lang="en-US" dirty="0"/>
              <a:t> </a:t>
            </a:r>
            <a:r>
              <a:rPr lang="en-US" sz="2000" dirty="0"/>
              <a:t>(provide non-</a:t>
            </a:r>
            <a:r>
              <a:rPr lang="en-US" sz="2000" dirty="0" err="1"/>
              <a:t>confidentical</a:t>
            </a:r>
            <a:r>
              <a:rPr lang="en-US" sz="2000" dirty="0"/>
              <a:t> overview only)</a:t>
            </a:r>
          </a:p>
        </p:txBody>
      </p:sp>
    </p:spTree>
    <p:extLst>
      <p:ext uri="{BB962C8B-B14F-4D97-AF65-F5344CB8AC3E}">
        <p14:creationId xmlns:p14="http://schemas.microsoft.com/office/powerpoint/2010/main" val="3221569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6" name="TextBox 5">
            <a:extLst>
              <a:ext uri="{FF2B5EF4-FFF2-40B4-BE49-F238E27FC236}">
                <a16:creationId xmlns:a16="http://schemas.microsoft.com/office/drawing/2014/main" id="{5E9BA737-FFE0-A0B9-0EDB-470ADDF71E20}"/>
              </a:ext>
            </a:extLst>
          </p:cNvPr>
          <p:cNvSpPr txBox="1"/>
          <p:nvPr/>
        </p:nvSpPr>
        <p:spPr>
          <a:xfrm>
            <a:off x="2238046" y="6285977"/>
            <a:ext cx="9144000" cy="646331"/>
          </a:xfrm>
          <a:prstGeom prst="rect">
            <a:avLst/>
          </a:prstGeom>
          <a:noFill/>
        </p:spPr>
        <p:txBody>
          <a:bodyPr wrap="square">
            <a:spAutoFit/>
          </a:bodyPr>
          <a:lstStyle/>
          <a:p>
            <a:r>
              <a:rPr lang="en-US" i="1" dirty="0"/>
              <a:t>Always expect and prepare for Questions, especially about your market, competition, revenue model and projections</a:t>
            </a:r>
            <a:endParaRPr lang="en-JM" i="1" dirty="0"/>
          </a:p>
        </p:txBody>
      </p:sp>
    </p:spTree>
    <p:extLst>
      <p:ext uri="{BB962C8B-B14F-4D97-AF65-F5344CB8AC3E}">
        <p14:creationId xmlns:p14="http://schemas.microsoft.com/office/powerpoint/2010/main" val="380792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Problem </a:t>
            </a:r>
          </a:p>
        </p:txBody>
      </p:sp>
    </p:spTree>
    <p:extLst>
      <p:ext uri="{BB962C8B-B14F-4D97-AF65-F5344CB8AC3E}">
        <p14:creationId xmlns:p14="http://schemas.microsoft.com/office/powerpoint/2010/main" val="187054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Solution</a:t>
            </a:r>
          </a:p>
        </p:txBody>
      </p:sp>
    </p:spTree>
    <p:extLst>
      <p:ext uri="{BB962C8B-B14F-4D97-AF65-F5344CB8AC3E}">
        <p14:creationId xmlns:p14="http://schemas.microsoft.com/office/powerpoint/2010/main" val="290419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Market </a:t>
            </a:r>
          </a:p>
        </p:txBody>
      </p:sp>
    </p:spTree>
    <p:extLst>
      <p:ext uri="{BB962C8B-B14F-4D97-AF65-F5344CB8AC3E}">
        <p14:creationId xmlns:p14="http://schemas.microsoft.com/office/powerpoint/2010/main" val="141293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Competitive Landscape  </a:t>
            </a:r>
          </a:p>
        </p:txBody>
      </p:sp>
    </p:spTree>
    <p:extLst>
      <p:ext uri="{BB962C8B-B14F-4D97-AF65-F5344CB8AC3E}">
        <p14:creationId xmlns:p14="http://schemas.microsoft.com/office/powerpoint/2010/main" val="253071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IP/IP Strategy Overview </a:t>
            </a:r>
            <a:r>
              <a:rPr lang="en-US" sz="2000" dirty="0"/>
              <a:t>(if applicable)  </a:t>
            </a:r>
          </a:p>
        </p:txBody>
      </p:sp>
    </p:spTree>
    <p:extLst>
      <p:ext uri="{BB962C8B-B14F-4D97-AF65-F5344CB8AC3E}">
        <p14:creationId xmlns:p14="http://schemas.microsoft.com/office/powerpoint/2010/main" val="206619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Revenue Model   </a:t>
            </a:r>
          </a:p>
        </p:txBody>
      </p:sp>
    </p:spTree>
    <p:extLst>
      <p:ext uri="{BB962C8B-B14F-4D97-AF65-F5344CB8AC3E}">
        <p14:creationId xmlns:p14="http://schemas.microsoft.com/office/powerpoint/2010/main" val="39429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Financial/Projection  </a:t>
            </a:r>
          </a:p>
        </p:txBody>
      </p:sp>
    </p:spTree>
    <p:extLst>
      <p:ext uri="{BB962C8B-B14F-4D97-AF65-F5344CB8AC3E}">
        <p14:creationId xmlns:p14="http://schemas.microsoft.com/office/powerpoint/2010/main" val="375130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descr="/var/www/render_temp/5369088/1488401356/280552/slide1.png"/>
          <p:cNvPicPr>
            <a:picLocks noChangeAspect="1"/>
          </p:cNvPicPr>
          <p:nvPr/>
        </p:nvPicPr>
        <p:blipFill>
          <a:blip r:embed="rId3"/>
          <a:stretch>
            <a:fillRect/>
          </a:stretch>
        </p:blipFill>
        <p:spPr>
          <a:xfrm>
            <a:off x="-104172" y="92904"/>
            <a:ext cx="13011150" cy="7315200"/>
          </a:xfrm>
          <a:prstGeom prst="rect">
            <a:avLst/>
          </a:prstGeom>
        </p:spPr>
      </p:pic>
      <p:sp>
        <p:nvSpPr>
          <p:cNvPr id="4" name="Subtitle 2">
            <a:extLst>
              <a:ext uri="{FF2B5EF4-FFF2-40B4-BE49-F238E27FC236}">
                <a16:creationId xmlns:a16="http://schemas.microsoft.com/office/drawing/2014/main" id="{F48D480D-5183-525E-F645-ABCFC6A9DCE1}"/>
              </a:ext>
            </a:extLst>
          </p:cNvPr>
          <p:cNvSpPr txBox="1">
            <a:spLocks/>
          </p:cNvSpPr>
          <p:nvPr/>
        </p:nvSpPr>
        <p:spPr>
          <a:xfrm>
            <a:off x="1629104" y="2225182"/>
            <a:ext cx="9144000" cy="4383961"/>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solidFill>
                <a:srgbClr val="002060"/>
              </a:solidFill>
              <a:cs typeface="Calibri"/>
            </a:endParaRPr>
          </a:p>
        </p:txBody>
      </p:sp>
      <p:sp>
        <p:nvSpPr>
          <p:cNvPr id="5" name="Title 3">
            <a:extLst>
              <a:ext uri="{FF2B5EF4-FFF2-40B4-BE49-F238E27FC236}">
                <a16:creationId xmlns:a16="http://schemas.microsoft.com/office/drawing/2014/main" id="{75A029B1-F35E-BCAC-6E3A-DB51E16785CD}"/>
              </a:ext>
            </a:extLst>
          </p:cNvPr>
          <p:cNvSpPr txBox="1">
            <a:spLocks/>
          </p:cNvSpPr>
          <p:nvPr/>
        </p:nvSpPr>
        <p:spPr>
          <a:xfrm>
            <a:off x="2459745" y="1331090"/>
            <a:ext cx="9059271" cy="740133"/>
          </a:xfrm>
          <a:prstGeom prst="rect">
            <a:avLst/>
          </a:prstGeom>
          <a:solidFill>
            <a:schemeClr val="accent2"/>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Team </a:t>
            </a:r>
          </a:p>
        </p:txBody>
      </p:sp>
    </p:spTree>
    <p:extLst>
      <p:ext uri="{BB962C8B-B14F-4D97-AF65-F5344CB8AC3E}">
        <p14:creationId xmlns:p14="http://schemas.microsoft.com/office/powerpoint/2010/main" val="221159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199</Words>
  <Application>Microsoft Office PowerPoint</Application>
  <PresentationFormat>Custom</PresentationFormat>
  <Paragraphs>33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Visme Presentation</dc:title>
  <dc:subject>PptxGenJS Presentation</dc:subject>
  <dc:creator>Visme User</dc:creator>
  <cp:lastModifiedBy>Michael Johnson</cp:lastModifiedBy>
  <cp:revision>2</cp:revision>
  <dcterms:created xsi:type="dcterms:W3CDTF">2023-03-08T17:02:41Z</dcterms:created>
  <dcterms:modified xsi:type="dcterms:W3CDTF">2023-03-08T18:23:34Z</dcterms:modified>
</cp:coreProperties>
</file>