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5" r:id="rId10"/>
    <p:sldId id="266" r:id="rId11"/>
    <p:sldId id="264" r:id="rId12"/>
    <p:sldId id="267" r:id="rId13"/>
    <p:sldId id="268" r:id="rId14"/>
    <p:sldId id="269" r:id="rId15"/>
    <p:sldId id="273" r:id="rId16"/>
    <p:sldId id="272" r:id="rId17"/>
    <p:sldId id="271" r:id="rId18"/>
    <p:sldId id="270" r:id="rId19"/>
    <p:sldId id="275" r:id="rId20"/>
    <p:sldId id="277" r:id="rId21"/>
    <p:sldId id="276" r:id="rId22"/>
    <p:sldId id="278" r:id="rId23"/>
    <p:sldId id="274" r:id="rId24"/>
  </p:sldIdLst>
  <p:sldSz cx="13011150" cy="7315200"/>
  <p:notesSz cx="7315200" cy="1301115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0"/>
  </p:normalViewPr>
  <p:slideViewPr>
    <p:cSldViewPr snapToGrid="0" snapToObjects="1">
      <p:cViewPr varScale="1">
        <p:scale>
          <a:sx n="55" d="100"/>
          <a:sy n="55" d="100"/>
        </p:scale>
        <p:origin x="9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7919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404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94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035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544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043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187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87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629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451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76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414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323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1120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8002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68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48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19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4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9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6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647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35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var/www/render_temp/5369088/1488401356/280552/slid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011150" cy="73152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A09B4719-6388-FDCB-53F1-EFA0DCB53FF8}"/>
              </a:ext>
            </a:extLst>
          </p:cNvPr>
          <p:cNvSpPr txBox="1">
            <a:spLocks/>
          </p:cNvSpPr>
          <p:nvPr/>
        </p:nvSpPr>
        <p:spPr>
          <a:xfrm>
            <a:off x="2361019" y="1344612"/>
            <a:ext cx="7772400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dirty="0"/>
              <a:t>Company Name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85DEE5C-231C-0C68-DFC6-B86B57EE88BB}"/>
              </a:ext>
            </a:extLst>
          </p:cNvPr>
          <p:cNvSpPr txBox="1">
            <a:spLocks/>
          </p:cNvSpPr>
          <p:nvPr/>
        </p:nvSpPr>
        <p:spPr>
          <a:xfrm>
            <a:off x="3046819" y="2558970"/>
            <a:ext cx="6400800" cy="17526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/>
              <a:t>CEO Name, Founder(s) Name (s)</a:t>
            </a:r>
            <a:endParaRPr lang="en-US" alt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77AD39-7E69-C35B-B0C3-14E39B434D95}"/>
              </a:ext>
            </a:extLst>
          </p:cNvPr>
          <p:cNvSpPr txBox="1"/>
          <p:nvPr/>
        </p:nvSpPr>
        <p:spPr>
          <a:xfrm>
            <a:off x="4044653" y="4787264"/>
            <a:ext cx="556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NOTE: This slide deck should contain </a:t>
            </a:r>
            <a:r>
              <a:rPr lang="en-US" sz="1800" i="1" dirty="0"/>
              <a:t>only information that you are comfortable sharing with others</a:t>
            </a:r>
            <a:r>
              <a:rPr lang="en-US" sz="1800" dirty="0"/>
              <a:t>. </a:t>
            </a:r>
            <a:r>
              <a:rPr lang="en-US" sz="1800" b="1" dirty="0"/>
              <a:t>DO NOT</a:t>
            </a:r>
            <a:r>
              <a:rPr lang="en-US" sz="1800" dirty="0"/>
              <a:t> include confidential company information, trade secrets or other critical information related to your product or service 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var/www/render_temp/5369088/1488401356/280552/slid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804"/>
            <a:ext cx="13011150" cy="73152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59D3B454-390E-7C75-6667-C37B2F15DE75}"/>
              </a:ext>
            </a:extLst>
          </p:cNvPr>
          <p:cNvSpPr txBox="1">
            <a:spLocks/>
          </p:cNvSpPr>
          <p:nvPr/>
        </p:nvSpPr>
        <p:spPr>
          <a:xfrm>
            <a:off x="2390775" y="1246912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b="1" dirty="0"/>
              <a:t>Sales Channels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48CF09C-4500-D262-EDC9-EFD7C873297B}"/>
              </a:ext>
            </a:extLst>
          </p:cNvPr>
          <p:cNvSpPr txBox="1">
            <a:spLocks/>
          </p:cNvSpPr>
          <p:nvPr/>
        </p:nvSpPr>
        <p:spPr>
          <a:xfrm>
            <a:off x="2760562" y="25146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will you get the buyer of the product to pay for it? </a:t>
            </a:r>
          </a:p>
          <a:p>
            <a:r>
              <a:rPr lang="en-US" dirty="0"/>
              <a:t>How do they get to see/experience your product/service? </a:t>
            </a:r>
          </a:p>
          <a:p>
            <a:r>
              <a:rPr lang="en-US" dirty="0"/>
              <a:t>Sales strategy and sales team development.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406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var/www/render_temp/5369088/1488401356/280552/slid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804"/>
            <a:ext cx="13011150" cy="73152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497E5ADB-0E83-0379-D5FD-0826335EDE58}"/>
              </a:ext>
            </a:extLst>
          </p:cNvPr>
          <p:cNvSpPr txBox="1">
            <a:spLocks/>
          </p:cNvSpPr>
          <p:nvPr/>
        </p:nvSpPr>
        <p:spPr>
          <a:xfrm>
            <a:off x="2841585" y="1108015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b="1" dirty="0"/>
              <a:t>Distribution Channels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6AC61DD-D90E-D67A-46A5-F983C9F92DE7}"/>
              </a:ext>
            </a:extLst>
          </p:cNvPr>
          <p:cNvSpPr txBox="1">
            <a:spLocks/>
          </p:cNvSpPr>
          <p:nvPr/>
        </p:nvSpPr>
        <p:spPr>
          <a:xfrm>
            <a:off x="2544501" y="2251015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will you get the product to the customers? </a:t>
            </a:r>
          </a:p>
        </p:txBody>
      </p:sp>
    </p:spTree>
    <p:extLst>
      <p:ext uri="{BB962C8B-B14F-4D97-AF65-F5344CB8AC3E}">
        <p14:creationId xmlns:p14="http://schemas.microsoft.com/office/powerpoint/2010/main" val="3003587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var/www/render_temp/5369088/1488401356/280552/slid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804"/>
            <a:ext cx="13011150" cy="73152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D3488F46-F0F9-2B1E-D411-6531246BA6E6}"/>
              </a:ext>
            </a:extLst>
          </p:cNvPr>
          <p:cNvSpPr txBox="1">
            <a:spLocks/>
          </p:cNvSpPr>
          <p:nvPr/>
        </p:nvSpPr>
        <p:spPr>
          <a:xfrm>
            <a:off x="2390775" y="1293211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b="1"/>
              <a:t>Key Partners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B130470-4EB4-A03A-3924-F26BF55BA1FF}"/>
              </a:ext>
            </a:extLst>
          </p:cNvPr>
          <p:cNvSpPr txBox="1">
            <a:spLocks/>
          </p:cNvSpPr>
          <p:nvPr/>
        </p:nvSpPr>
        <p:spPr>
          <a:xfrm>
            <a:off x="2390775" y="2329405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What kinds of external partnerships you will need to form, in order to succeed?</a:t>
            </a:r>
            <a:r>
              <a:rPr lang="en-US" b="1"/>
              <a:t> </a:t>
            </a:r>
          </a:p>
          <a:p>
            <a:r>
              <a:rPr lang="en-US"/>
              <a:t>Who are the critical </a:t>
            </a:r>
            <a:r>
              <a:rPr lang="en-US" b="1"/>
              <a:t>external</a:t>
            </a:r>
            <a:r>
              <a:rPr lang="en-US"/>
              <a:t> companies and individuals who will play a critical role in getting the product to the shelves and the revenue back into the company?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625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var/www/render_temp/5369088/1488401356/280552/slid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804"/>
            <a:ext cx="13011150" cy="73152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1FFCE881-2F23-30C6-6398-72683367E504}"/>
              </a:ext>
            </a:extLst>
          </p:cNvPr>
          <p:cNvSpPr txBox="1">
            <a:spLocks/>
          </p:cNvSpPr>
          <p:nvPr/>
        </p:nvSpPr>
        <p:spPr>
          <a:xfrm>
            <a:off x="2390775" y="11890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b="1" dirty="0"/>
              <a:t>Resources-Human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CEF93FD-D69A-B6D5-C6A5-8577EBE5CF8F}"/>
              </a:ext>
            </a:extLst>
          </p:cNvPr>
          <p:cNvSpPr txBox="1">
            <a:spLocks/>
          </p:cNvSpPr>
          <p:nvPr/>
        </p:nvSpPr>
        <p:spPr>
          <a:xfrm>
            <a:off x="2390775" y="2332038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Current team- who are they?</a:t>
            </a:r>
          </a:p>
          <a:p>
            <a:r>
              <a:rPr lang="en-US" dirty="0"/>
              <a:t>How long working together? </a:t>
            </a:r>
          </a:p>
          <a:p>
            <a:r>
              <a:rPr lang="en-US" dirty="0"/>
              <a:t>Their expertise? </a:t>
            </a:r>
          </a:p>
          <a:p>
            <a:r>
              <a:rPr lang="en-US" dirty="0"/>
              <a:t>Other</a:t>
            </a:r>
            <a:r>
              <a:rPr lang="en-US" b="1" dirty="0"/>
              <a:t> </a:t>
            </a:r>
            <a:r>
              <a:rPr lang="en-US" dirty="0"/>
              <a:t>specialty talent needed </a:t>
            </a:r>
            <a:r>
              <a:rPr lang="en-US" i="1" dirty="0"/>
              <a:t>(technical experts, management expertise, sales expertise, etc.)?</a:t>
            </a:r>
            <a:r>
              <a:rPr lang="en-US" dirty="0"/>
              <a:t> </a:t>
            </a:r>
          </a:p>
          <a:p>
            <a:r>
              <a:rPr lang="en-US" dirty="0"/>
              <a:t>How plan to acquire this expertise and when?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34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var/www/render_temp/5369088/1488401356/280552/slid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804"/>
            <a:ext cx="13011150" cy="73152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C1577C65-74FE-93F5-355F-178EC9DA8AA9}"/>
              </a:ext>
            </a:extLst>
          </p:cNvPr>
          <p:cNvSpPr txBox="1">
            <a:spLocks/>
          </p:cNvSpPr>
          <p:nvPr/>
        </p:nvSpPr>
        <p:spPr>
          <a:xfrm>
            <a:off x="2494344" y="1437633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b="1"/>
              <a:t>Resources-Production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4107553-939D-8DF7-8640-B2424AA08C99}"/>
              </a:ext>
            </a:extLst>
          </p:cNvPr>
          <p:cNvSpPr txBox="1">
            <a:spLocks/>
          </p:cNvSpPr>
          <p:nvPr/>
        </p:nvSpPr>
        <p:spPr>
          <a:xfrm>
            <a:off x="2864734" y="2471586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will you acquire the raw materials you need, in order to produce what you plan to?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328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var/www/render_temp/5369088/1488401356/280552/slid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804"/>
            <a:ext cx="13011150" cy="73152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F8DABCBF-B246-5B27-C468-7E9B6BAD7193}"/>
              </a:ext>
            </a:extLst>
          </p:cNvPr>
          <p:cNvSpPr txBox="1">
            <a:spLocks/>
          </p:cNvSpPr>
          <p:nvPr/>
        </p:nvSpPr>
        <p:spPr>
          <a:xfrm>
            <a:off x="2598516" y="123533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/>
              <a:t>(Positive) Environmental Impact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84803E9-A049-DAD5-8518-41D5C9ED1FF7}"/>
              </a:ext>
            </a:extLst>
          </p:cNvPr>
          <p:cNvSpPr txBox="1">
            <a:spLocks/>
          </p:cNvSpPr>
          <p:nvPr/>
        </p:nvSpPr>
        <p:spPr>
          <a:xfrm>
            <a:off x="2598516" y="2427529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How will the operations of the company impact the natural environment, locally </a:t>
            </a:r>
            <a:r>
              <a:rPr lang="en-US" i="1"/>
              <a:t>(where your company is located) </a:t>
            </a:r>
            <a:r>
              <a:rPr lang="en-US"/>
              <a:t>and </a:t>
            </a:r>
            <a:r>
              <a:rPr lang="en-US" i="1"/>
              <a:t>(if needed) </a:t>
            </a:r>
            <a:r>
              <a:rPr lang="en-US"/>
              <a:t>nationwide?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533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var/www/render_temp/5369088/1488401356/280552/slid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804"/>
            <a:ext cx="13011150" cy="73152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B969A766-B8DE-11CF-3127-26F7903D00F8}"/>
              </a:ext>
            </a:extLst>
          </p:cNvPr>
          <p:cNvSpPr txBox="1">
            <a:spLocks/>
          </p:cNvSpPr>
          <p:nvPr/>
        </p:nvSpPr>
        <p:spPr>
          <a:xfrm>
            <a:off x="2714263" y="1165889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b="1"/>
              <a:t>Sources &amp; Amounts of Revenue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2CE417C-C174-903A-BFD1-C3A4DEC58ED3}"/>
              </a:ext>
            </a:extLst>
          </p:cNvPr>
          <p:cNvSpPr txBox="1">
            <a:spLocks/>
          </p:cNvSpPr>
          <p:nvPr/>
        </p:nvSpPr>
        <p:spPr>
          <a:xfrm>
            <a:off x="2714263" y="246830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Calculations of revenue to be earned from selling the product/service to buyers across sales channels in the total addressable market (above) at the expected price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5572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var/www/render_temp/5369088/1488401356/280552/slid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804"/>
            <a:ext cx="13011150" cy="73152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DD2149E2-F022-1982-8BBA-40A41749A8F5}"/>
              </a:ext>
            </a:extLst>
          </p:cNvPr>
          <p:cNvSpPr txBox="1">
            <a:spLocks/>
          </p:cNvSpPr>
          <p:nvPr/>
        </p:nvSpPr>
        <p:spPr>
          <a:xfrm>
            <a:off x="2135529" y="1165889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b="1"/>
              <a:t>Cost structure</a:t>
            </a:r>
            <a:r>
              <a:rPr lang="en-US"/>
              <a:t> 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AC6AB1F-B1BE-F0BB-CC7E-58AB1E1EDD31}"/>
              </a:ext>
            </a:extLst>
          </p:cNvPr>
          <p:cNvSpPr txBox="1">
            <a:spLocks/>
          </p:cNvSpPr>
          <p:nvPr/>
        </p:nvSpPr>
        <p:spPr>
          <a:xfrm>
            <a:off x="2135529" y="1912716"/>
            <a:ext cx="8478456" cy="53746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Calculations of expenses to be incurred from producing and selling the product/service to buyers across sales channels in the total addressable market </a:t>
            </a:r>
            <a:r>
              <a:rPr lang="en-US" i="1" dirty="0"/>
              <a:t>( described previously) </a:t>
            </a:r>
            <a:r>
              <a:rPr lang="en-US" dirty="0"/>
              <a:t>at the expected price </a:t>
            </a:r>
          </a:p>
          <a:p>
            <a:r>
              <a:rPr lang="en-US" dirty="0"/>
              <a:t>What is your burn rate </a:t>
            </a:r>
            <a:r>
              <a:rPr lang="en-US" i="1" dirty="0"/>
              <a:t>(your monthly expenses as above)</a:t>
            </a:r>
          </a:p>
          <a:p>
            <a:r>
              <a:rPr lang="en-US" dirty="0"/>
              <a:t>How much runway do you have </a:t>
            </a:r>
            <a:r>
              <a:rPr lang="en-US" i="1" dirty="0"/>
              <a:t>(how long will the amount of funding you have available to support the business last, based on your monthly burn rate)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747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var/www/render_temp/5369088/1488401356/280552/slid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804"/>
            <a:ext cx="13011150" cy="73152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B036ED5D-0574-7355-691E-B8D514454787}"/>
              </a:ext>
            </a:extLst>
          </p:cNvPr>
          <p:cNvSpPr txBox="1">
            <a:spLocks/>
          </p:cNvSpPr>
          <p:nvPr/>
        </p:nvSpPr>
        <p:spPr>
          <a:xfrm>
            <a:off x="2552218" y="111959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b="1" dirty="0"/>
              <a:t>Revenue Streams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072C14E-10FA-8002-F0F6-8246744B54B1}"/>
              </a:ext>
            </a:extLst>
          </p:cNvPr>
          <p:cNvSpPr txBox="1">
            <a:spLocks/>
          </p:cNvSpPr>
          <p:nvPr/>
        </p:nvSpPr>
        <p:spPr>
          <a:xfrm>
            <a:off x="2390775" y="226259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What are the various sources of revenue that will be coming into the company in order to increase and sustain profitability? </a:t>
            </a:r>
          </a:p>
          <a:p>
            <a:r>
              <a:rPr lang="en-US"/>
              <a:t>Include overview of your expected 3-year cash flow and profit/loss projections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163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var/www/render_temp/5369088/1488401356/280552/slid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804"/>
            <a:ext cx="13011150" cy="73152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2C063C2F-277C-8D84-DA0E-EE31DD70A203}"/>
              </a:ext>
            </a:extLst>
          </p:cNvPr>
          <p:cNvSpPr txBox="1">
            <a:spLocks/>
          </p:cNvSpPr>
          <p:nvPr/>
        </p:nvSpPr>
        <p:spPr>
          <a:xfrm>
            <a:off x="2390775" y="114274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b="1" dirty="0"/>
              <a:t>Key Activities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33433CA-EB33-5E3B-8166-AA76DB6176DB}"/>
              </a:ext>
            </a:extLst>
          </p:cNvPr>
          <p:cNvSpPr txBox="1">
            <a:spLocks/>
          </p:cNvSpPr>
          <p:nvPr/>
        </p:nvSpPr>
        <p:spPr>
          <a:xfrm>
            <a:off x="2795286" y="228574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What key things need to get done in order to get the goods/service produced and distributed?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9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var/www/render_temp/5369088/1488401356/280552/slid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011150" cy="73152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F0B07962-D3A4-AFF8-FA7B-B2562E0C8B92}"/>
              </a:ext>
            </a:extLst>
          </p:cNvPr>
          <p:cNvSpPr txBox="1">
            <a:spLocks/>
          </p:cNvSpPr>
          <p:nvPr/>
        </p:nvSpPr>
        <p:spPr>
          <a:xfrm>
            <a:off x="2492415" y="1161327"/>
            <a:ext cx="7772400" cy="1066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/>
              <a:t>What the (market) problem is </a:t>
            </a:r>
            <a:br>
              <a:rPr lang="en-US" altLang="en-US" b="1"/>
            </a:br>
            <a:r>
              <a:rPr lang="en-US" altLang="en-US" sz="2000" b="1" i="1"/>
              <a:t>(1 slide)</a:t>
            </a:r>
            <a:endParaRPr lang="en-US" altLang="en-US" sz="2000" b="1" i="1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BAC9067-6EB6-D379-F292-4E70D4B5E85B}"/>
              </a:ext>
            </a:extLst>
          </p:cNvPr>
          <p:cNvSpPr txBox="1">
            <a:spLocks/>
          </p:cNvSpPr>
          <p:nvPr/>
        </p:nvSpPr>
        <p:spPr>
          <a:xfrm>
            <a:off x="3390418" y="2523763"/>
            <a:ext cx="8153400" cy="4495800"/>
          </a:xfrm>
          <a:prstGeom prst="rect">
            <a:avLst/>
          </a:prstGeom>
        </p:spPr>
        <p:txBody>
          <a:bodyPr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  <a:buFont typeface="Wingdings" pitchFamily="2" charset="2"/>
              <a:buChar char="ü"/>
              <a:defRPr/>
            </a:pPr>
            <a:r>
              <a:rPr lang="en-US" altLang="en-US"/>
              <a:t>Attention grabbing, Clear &amp; Concise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  <a:defRPr/>
            </a:pPr>
            <a:r>
              <a:rPr lang="en-US" altLang="en-US"/>
              <a:t>State a few critical points of the problem (examples below)</a:t>
            </a:r>
          </a:p>
          <a:p>
            <a:pPr marL="647700" lvl="1" indent="-342900">
              <a:lnSpc>
                <a:spcPct val="150000"/>
              </a:lnSpc>
              <a:buFontTx/>
              <a:buChar char="-"/>
              <a:defRPr/>
            </a:pPr>
            <a:r>
              <a:rPr lang="en-US" altLang="en-US">
                <a:solidFill>
                  <a:srgbClr val="FF0000"/>
                </a:solidFill>
              </a:rPr>
              <a:t>What is the problem being addressed </a:t>
            </a:r>
          </a:p>
          <a:p>
            <a:pPr marL="647700" lvl="1" indent="-342900">
              <a:lnSpc>
                <a:spcPct val="150000"/>
              </a:lnSpc>
              <a:buFontTx/>
              <a:buChar char="-"/>
              <a:defRPr/>
            </a:pPr>
            <a:r>
              <a:rPr lang="en-US" altLang="en-US">
                <a:solidFill>
                  <a:srgbClr val="FF0000"/>
                </a:solidFill>
              </a:rPr>
              <a:t>Who has the problem to be solved (patient, consumer, business?)</a:t>
            </a:r>
          </a:p>
          <a:p>
            <a:pPr marL="647700" lvl="1" indent="-342900">
              <a:lnSpc>
                <a:spcPct val="150000"/>
              </a:lnSpc>
              <a:buFontTx/>
              <a:buChar char="-"/>
              <a:defRPr/>
            </a:pPr>
            <a:r>
              <a:rPr lang="en-US" altLang="en-US">
                <a:solidFill>
                  <a:srgbClr val="FF0000"/>
                </a:solidFill>
              </a:rPr>
              <a:t>Why is there no current solution (is the current solution in effective?)</a:t>
            </a:r>
          </a:p>
          <a:p>
            <a:pPr marL="647700" lvl="1" indent="-342900">
              <a:lnSpc>
                <a:spcPct val="150000"/>
              </a:lnSpc>
              <a:buFontTx/>
              <a:buChar char="-"/>
              <a:defRPr/>
            </a:pPr>
            <a:r>
              <a:rPr lang="en-US" altLang="en-US">
                <a:solidFill>
                  <a:srgbClr val="FF0000"/>
                </a:solidFill>
              </a:rPr>
              <a:t>Where are the customers with the problem (, Jamaica? Caribbean? Latin America? US? Global? Developing countries, etc.)</a:t>
            </a:r>
            <a:br>
              <a:rPr lang="en-US" altLang="en-US">
                <a:solidFill>
                  <a:srgbClr val="FF0000"/>
                </a:solidFill>
              </a:rPr>
            </a:br>
            <a:endParaRPr lang="en-US" altLang="en-US">
              <a:solidFill>
                <a:srgbClr val="FF0000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n-US" altLang="en-US" i="1"/>
              <a:t>(Remember, the persons to whom you are pitching are not all experts in your industry or in your field, so avoid technical language and jargon)</a:t>
            </a:r>
            <a:endParaRPr lang="en-US" altLang="en-US" i="1" dirty="0"/>
          </a:p>
        </p:txBody>
      </p:sp>
    </p:spTree>
    <p:extLst>
      <p:ext uri="{BB962C8B-B14F-4D97-AF65-F5344CB8AC3E}">
        <p14:creationId xmlns:p14="http://schemas.microsoft.com/office/powerpoint/2010/main" val="38136330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var/www/render_temp/5369088/1488401356/280552/slid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804"/>
            <a:ext cx="13011150" cy="73152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CEDAB6F2-EEC1-3424-8BD0-45D8F62A2F2B}"/>
              </a:ext>
            </a:extLst>
          </p:cNvPr>
          <p:cNvSpPr txBox="1">
            <a:spLocks/>
          </p:cNvSpPr>
          <p:nvPr/>
        </p:nvSpPr>
        <p:spPr>
          <a:xfrm>
            <a:off x="2390775" y="1246912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b="1"/>
              <a:t>Resources- Financial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33FFCA6-465A-1542-CBC8-6772ACCA6617}"/>
              </a:ext>
            </a:extLst>
          </p:cNvPr>
          <p:cNvSpPr txBox="1">
            <a:spLocks/>
          </p:cNvSpPr>
          <p:nvPr/>
        </p:nvSpPr>
        <p:spPr>
          <a:xfrm>
            <a:off x="2390775" y="2389912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/>
              <a:t>What is your current funding level?</a:t>
            </a:r>
          </a:p>
          <a:p>
            <a:r>
              <a:rPr lang="en-US" sz="2400"/>
              <a:t>How much investment have you previously raised? </a:t>
            </a:r>
          </a:p>
          <a:p>
            <a:r>
              <a:rPr lang="en-US" sz="2400"/>
              <a:t>Based on your burn rate and runway (described previously) what is the amount of funding you need in order to achieve your goals? </a:t>
            </a:r>
          </a:p>
          <a:p>
            <a:r>
              <a:rPr lang="en-US" sz="2400"/>
              <a:t>How much do you need to get you to your next milestone? </a:t>
            </a:r>
          </a:p>
          <a:p>
            <a:r>
              <a:rPr lang="en-US" sz="2400"/>
              <a:t>What is your Ask (how much money are you currently seeking investment?)</a:t>
            </a:r>
          </a:p>
          <a:p>
            <a:r>
              <a:rPr lang="en-US" sz="2400"/>
              <a:t>What do you plan to use it to achieve? 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776493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var/www/render_temp/5369088/1488401356/280552/slid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804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2380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var/www/render_temp/5369088/1488401356/280552/slid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804"/>
            <a:ext cx="13011150" cy="73152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190C13FA-6619-DA3D-FC3B-D9B455C80612}"/>
              </a:ext>
            </a:extLst>
          </p:cNvPr>
          <p:cNvSpPr txBox="1">
            <a:spLocks/>
          </p:cNvSpPr>
          <p:nvPr/>
        </p:nvSpPr>
        <p:spPr>
          <a:xfrm>
            <a:off x="2619375" y="1253924"/>
            <a:ext cx="7772400" cy="118833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/>
              <a:t>Summary</a:t>
            </a:r>
            <a:endParaRPr lang="en-US" altLang="en-US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EA80936-DA91-CF8B-F9A9-5EF9BA774492}"/>
              </a:ext>
            </a:extLst>
          </p:cNvPr>
          <p:cNvSpPr txBox="1">
            <a:spLocks/>
          </p:cNvSpPr>
          <p:nvPr/>
        </p:nvSpPr>
        <p:spPr>
          <a:xfrm>
            <a:off x="2790464" y="2789499"/>
            <a:ext cx="7772400" cy="2541588"/>
          </a:xfrm>
          <a:prstGeom prst="rect">
            <a:avLst/>
          </a:prstGeom>
        </p:spPr>
        <p:txBody>
          <a:bodyPr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800">
                <a:sym typeface="Arial Black" charset="0"/>
              </a:rPr>
              <a:t>Restate problem and how Company provides a solution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sz="2800">
              <a:sym typeface="Arial Black" charset="0"/>
            </a:endParaRPr>
          </a:p>
          <a:p>
            <a:pPr marL="0" indent="0">
              <a:defRPr/>
            </a:pPr>
            <a:endParaRPr lang="en-US" sz="2800">
              <a:sym typeface="Arial Black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800">
                <a:sym typeface="Arial Black" charset="0"/>
              </a:rPr>
              <a:t>Remind of the growth potential for your company</a:t>
            </a:r>
          </a:p>
          <a:p>
            <a:pPr marL="0" indent="0">
              <a:defRPr/>
            </a:pPr>
            <a:endParaRPr lang="en-US" sz="2800">
              <a:sym typeface="Arial Black" charset="0"/>
            </a:endParaRPr>
          </a:p>
          <a:p>
            <a:pPr marL="0" indent="0">
              <a:buFont typeface="Arial" pitchFamily="34" charset="0"/>
              <a:buNone/>
              <a:defRPr/>
            </a:pPr>
            <a:endParaRPr lang="en-US" sz="2800">
              <a:sym typeface="Arial Black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800">
                <a:sym typeface="Arial Black" charset="0"/>
              </a:rPr>
              <a:t>Ask what you need from the investors and what you will use the funds to achieve</a:t>
            </a:r>
            <a:endParaRPr lang="en-US" sz="2800" dirty="0">
              <a:sym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453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var/www/render_temp/5369088/1488401356/280552/slid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804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206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var/www/render_temp/5369088/1488401356/280552/slid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804"/>
            <a:ext cx="13011150" cy="73152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8589A1F-3FEE-9FD5-D63F-40352E36BB8C}"/>
              </a:ext>
            </a:extLst>
          </p:cNvPr>
          <p:cNvSpPr txBox="1"/>
          <p:nvPr/>
        </p:nvSpPr>
        <p:spPr>
          <a:xfrm>
            <a:off x="3715473" y="1511026"/>
            <a:ext cx="662071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3600" b="1" dirty="0"/>
              <a:t>State your company’s solution to the Problem </a:t>
            </a:r>
            <a:r>
              <a:rPr lang="en-US" altLang="en-US" sz="1050" b="1" i="1" dirty="0"/>
              <a:t>(1 – 3 slides)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CF89CCD-6CED-B431-8F98-D14B85DB984A}"/>
              </a:ext>
            </a:extLst>
          </p:cNvPr>
          <p:cNvSpPr txBox="1">
            <a:spLocks/>
          </p:cNvSpPr>
          <p:nvPr/>
        </p:nvSpPr>
        <p:spPr>
          <a:xfrm>
            <a:off x="2720532" y="2928395"/>
            <a:ext cx="8610600" cy="4648200"/>
          </a:xfrm>
          <a:prstGeom prst="rect">
            <a:avLst/>
          </a:prstGeom>
        </p:spPr>
        <p:txBody>
          <a:bodyPr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/>
              <a:t>WHAT is your proposed solution to the problem?  - </a:t>
            </a:r>
            <a:r>
              <a:rPr lang="en-US" altLang="en-US">
                <a:solidFill>
                  <a:srgbClr val="FF0000"/>
                </a:solidFill>
              </a:rPr>
              <a:t>brief synopsis of what the end product is proposed to be</a:t>
            </a:r>
          </a:p>
          <a:p>
            <a:pPr>
              <a:defRPr/>
            </a:pPr>
            <a:endParaRPr lang="en-US" altLang="en-US"/>
          </a:p>
          <a:p>
            <a:pPr>
              <a:defRPr/>
            </a:pPr>
            <a:r>
              <a:rPr lang="en-US" altLang="en-US"/>
              <a:t>WHO does this provide a solution to  and who would pay for it</a:t>
            </a:r>
          </a:p>
          <a:p>
            <a:pPr>
              <a:defRPr/>
            </a:pPr>
            <a:endParaRPr lang="en-US" altLang="en-US"/>
          </a:p>
          <a:p>
            <a:pPr>
              <a:defRPr/>
            </a:pPr>
            <a:r>
              <a:rPr lang="en-US" altLang="en-US"/>
              <a:t>WHY is this solution better than other solutions or the current approach? – </a:t>
            </a:r>
            <a:r>
              <a:rPr lang="en-US" altLang="en-US">
                <a:solidFill>
                  <a:srgbClr val="FF0000"/>
                </a:solidFill>
              </a:rPr>
              <a:t>what is different about the current solution</a:t>
            </a:r>
          </a:p>
          <a:p>
            <a:pPr>
              <a:defRPr/>
            </a:pPr>
            <a:endParaRPr lang="en-US" altLang="en-US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altLang="en-US" i="1">
                <a:solidFill>
                  <a:srgbClr val="FF0000"/>
                </a:solidFill>
              </a:rPr>
              <a:t>In above note that the person who will eventually use your product, might be different from the one who actually pays for it</a:t>
            </a:r>
          </a:p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3139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var/www/render_temp/5369088/1488401356/280552/slid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804"/>
            <a:ext cx="13011150" cy="73152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667A8B08-06FD-5F32-2339-5B906A5ECBC2}"/>
              </a:ext>
            </a:extLst>
          </p:cNvPr>
          <p:cNvSpPr txBox="1">
            <a:spLocks/>
          </p:cNvSpPr>
          <p:nvPr/>
        </p:nvSpPr>
        <p:spPr>
          <a:xfrm>
            <a:off x="2828925" y="132793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b="1"/>
              <a:t>Product/Service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5DF3BBE-139C-C3C2-F17B-54A42069923A}"/>
              </a:ext>
            </a:extLst>
          </p:cNvPr>
          <p:cNvSpPr txBox="1">
            <a:spLocks/>
          </p:cNvSpPr>
          <p:nvPr/>
        </p:nvSpPr>
        <p:spPr>
          <a:xfrm>
            <a:off x="2598516" y="2470934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r>
              <a:rPr lang="en-US" dirty="0"/>
              <a:t>What it is </a:t>
            </a:r>
          </a:p>
          <a:p>
            <a:r>
              <a:rPr lang="en-US" dirty="0"/>
              <a:t>Why it is better than what currently, or will soon exist in the target market. </a:t>
            </a:r>
          </a:p>
        </p:txBody>
      </p:sp>
    </p:spTree>
    <p:extLst>
      <p:ext uri="{BB962C8B-B14F-4D97-AF65-F5344CB8AC3E}">
        <p14:creationId xmlns:p14="http://schemas.microsoft.com/office/powerpoint/2010/main" val="1563083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var/www/render_temp/5369088/1488401356/280552/slid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804"/>
            <a:ext cx="13011150" cy="73152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47A6D-74C6-4737-899A-9BAD72DDBCEE}"/>
              </a:ext>
            </a:extLst>
          </p:cNvPr>
          <p:cNvSpPr txBox="1">
            <a:spLocks/>
          </p:cNvSpPr>
          <p:nvPr/>
        </p:nvSpPr>
        <p:spPr>
          <a:xfrm>
            <a:off x="2830010" y="1762246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What problem being experienced by your target consumer market that your product or service solves for them. </a:t>
            </a:r>
          </a:p>
          <a:p>
            <a:endParaRPr lang="en-US"/>
          </a:p>
          <a:p>
            <a:r>
              <a:rPr lang="en-US"/>
              <a:t>What features of it they like and why </a:t>
            </a:r>
            <a:r>
              <a:rPr lang="en-US" i="1"/>
              <a:t>(based on your market research- state how you found this out)</a:t>
            </a:r>
            <a:r>
              <a:rPr lang="en-US"/>
              <a:t>. </a:t>
            </a:r>
          </a:p>
          <a:p>
            <a:r>
              <a:rPr lang="en-US"/>
              <a:t>What evidence do you have that this is so? </a:t>
            </a:r>
            <a:r>
              <a:rPr lang="en-US" i="1"/>
              <a:t>Market research, previous sales, etc.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97055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var/www/render_temp/5369088/1488401356/280552/slid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804"/>
            <a:ext cx="13011150" cy="73152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AF7A4C4E-B9BD-EAAC-C1D2-9DCEC9090FA7}"/>
              </a:ext>
            </a:extLst>
          </p:cNvPr>
          <p:cNvSpPr txBox="1">
            <a:spLocks/>
          </p:cNvSpPr>
          <p:nvPr/>
        </p:nvSpPr>
        <p:spPr>
          <a:xfrm>
            <a:off x="2390775" y="1391334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b="1" dirty="0"/>
              <a:t>IP&amp; Patent Protection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84F0858-D33A-5A8D-5DDA-51C10CD1D508}"/>
              </a:ext>
            </a:extLst>
          </p:cNvPr>
          <p:cNvSpPr txBox="1">
            <a:spLocks/>
          </p:cNvSpPr>
          <p:nvPr/>
        </p:nvSpPr>
        <p:spPr>
          <a:xfrm>
            <a:off x="3308371" y="2352554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Do you have IP related to your product/service? </a:t>
            </a:r>
          </a:p>
          <a:p>
            <a:r>
              <a:rPr lang="en-US" dirty="0"/>
              <a:t>If so, is it currently protected? </a:t>
            </a:r>
          </a:p>
          <a:p>
            <a:r>
              <a:rPr lang="en-US" dirty="0"/>
              <a:t>What is your strategy to protect this IP? </a:t>
            </a:r>
          </a:p>
          <a:p>
            <a:r>
              <a:rPr lang="en-US" dirty="0"/>
              <a:t>How do you plan to leverage this exclusive competitive edge to increase the company’s revenue? </a:t>
            </a:r>
          </a:p>
        </p:txBody>
      </p:sp>
    </p:spTree>
    <p:extLst>
      <p:ext uri="{BB962C8B-B14F-4D97-AF65-F5344CB8AC3E}">
        <p14:creationId xmlns:p14="http://schemas.microsoft.com/office/powerpoint/2010/main" val="3798574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var/www/render_temp/5369088/1488401356/280552/slid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804"/>
            <a:ext cx="13011150" cy="73152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D383719F-087C-4B1D-3DFA-1E17DC23D2FE}"/>
              </a:ext>
            </a:extLst>
          </p:cNvPr>
          <p:cNvSpPr txBox="1">
            <a:spLocks/>
          </p:cNvSpPr>
          <p:nvPr/>
        </p:nvSpPr>
        <p:spPr>
          <a:xfrm>
            <a:off x="2819400" y="1230775"/>
            <a:ext cx="8229600" cy="9336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 dirty="0"/>
              <a:t>Commercial Opportunity/The Market (</a:t>
            </a:r>
            <a:r>
              <a:rPr lang="en-US" altLang="en-US" sz="3200" b="1" i="1" dirty="0"/>
              <a:t>1 -3 slides)</a:t>
            </a:r>
            <a:r>
              <a:rPr lang="en-US" altLang="en-US" sz="3200" b="1" dirty="0"/>
              <a:t> </a:t>
            </a:r>
            <a:br>
              <a:rPr lang="en-US" altLang="en-US" sz="3200" b="1" dirty="0"/>
            </a:br>
            <a:endParaRPr lang="en-US" altLang="en-US" sz="3200" b="1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38989EB-89AC-20B6-9479-C72B5E617808}"/>
              </a:ext>
            </a:extLst>
          </p:cNvPr>
          <p:cNvSpPr txBox="1">
            <a:spLocks/>
          </p:cNvSpPr>
          <p:nvPr/>
        </p:nvSpPr>
        <p:spPr>
          <a:xfrm>
            <a:off x="2580190" y="2442257"/>
            <a:ext cx="8382000" cy="4191000"/>
          </a:xfrm>
          <a:prstGeom prst="rect">
            <a:avLst/>
          </a:prstGeom>
        </p:spPr>
        <p:txBody>
          <a:bodyPr rtlCol="0"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sz="3400" dirty="0"/>
              <a:t>Who are your end users? Who are your buyers?</a:t>
            </a:r>
          </a:p>
          <a:p>
            <a:pPr>
              <a:defRPr/>
            </a:pPr>
            <a:endParaRPr lang="en-US" altLang="en-US" sz="3400" dirty="0"/>
          </a:p>
          <a:p>
            <a:r>
              <a:rPr lang="en-US" sz="3400" dirty="0"/>
              <a:t>What is your Total Addressable Market (TAM) – </a:t>
            </a:r>
            <a:r>
              <a:rPr lang="en-US" sz="3400" i="1" dirty="0"/>
              <a:t>if you had 100% market share, that is, no competition exists and there are no other substitutes for your product/service.</a:t>
            </a:r>
          </a:p>
          <a:p>
            <a:r>
              <a:rPr lang="en-US" sz="3400" dirty="0"/>
              <a:t>What is your Serviceable Available Market (SAM)- </a:t>
            </a:r>
            <a:r>
              <a:rPr lang="en-US" sz="3400" i="1" dirty="0"/>
              <a:t>the portion of the TAM that you could eventually  reach and serve in a perfect world</a:t>
            </a:r>
          </a:p>
          <a:p>
            <a:r>
              <a:rPr lang="en-US" sz="3400" dirty="0"/>
              <a:t>What is your Serviceable Obtainable Market or Share of Market (SOM)-  the portion of the SAM that can realistically capture and serve</a:t>
            </a:r>
          </a:p>
          <a:p>
            <a:pPr>
              <a:defRPr/>
            </a:pPr>
            <a:r>
              <a:rPr lang="en-US" altLang="en-US" sz="3400" dirty="0"/>
              <a:t>What is the expected growth rate for your TAM in the medium term </a:t>
            </a:r>
            <a:r>
              <a:rPr lang="en-US" altLang="en-US" sz="3400" i="1" dirty="0"/>
              <a:t>(next 3-5 years, 5-10years) </a:t>
            </a:r>
            <a:r>
              <a:rPr lang="en-US" altLang="en-US" sz="3400" dirty="0"/>
              <a:t>?</a:t>
            </a:r>
            <a:endParaRPr lang="en-US" altLang="en-US" sz="3400" dirty="0">
              <a:solidFill>
                <a:srgbClr val="FF0000"/>
              </a:solidFill>
            </a:endParaRPr>
          </a:p>
          <a:p>
            <a:pPr>
              <a:defRPr/>
            </a:pPr>
            <a:endParaRPr lang="en-US" altLang="en-US" sz="34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altLang="en-US" sz="3400" dirty="0"/>
              <a:t>Have you validated the market opportunity?  -</a:t>
            </a:r>
            <a:r>
              <a:rPr lang="en-US" altLang="en-US" sz="3400" dirty="0">
                <a:solidFill>
                  <a:srgbClr val="FF0000"/>
                </a:solidFill>
              </a:rPr>
              <a:t>sources</a:t>
            </a:r>
          </a:p>
          <a:p>
            <a:pPr>
              <a:defRPr/>
            </a:pPr>
            <a:endParaRPr lang="en-US" altLang="en-US" sz="3400" dirty="0"/>
          </a:p>
          <a:p>
            <a:pPr>
              <a:defRPr/>
            </a:pPr>
            <a:r>
              <a:rPr lang="en-US" altLang="en-US" sz="3400" dirty="0"/>
              <a:t>Who currently dominates the market? – </a:t>
            </a:r>
            <a:r>
              <a:rPr lang="en-US" altLang="en-US" sz="3400" dirty="0">
                <a:solidFill>
                  <a:srgbClr val="FF0000"/>
                </a:solidFill>
              </a:rPr>
              <a:t>examples of competition</a:t>
            </a:r>
          </a:p>
          <a:p>
            <a:pPr marL="0" indent="0">
              <a:buFont typeface="Arial" pitchFamily="34" charset="0"/>
              <a:buNone/>
              <a:defRPr/>
            </a:pPr>
            <a:endParaRPr lang="en-US" altLang="en-US" sz="34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altLang="en-US" sz="3400" dirty="0"/>
              <a:t>How long would the product take to get to market and what are the hurdles? –</a:t>
            </a:r>
            <a:r>
              <a:rPr lang="en-US" altLang="en-US" sz="3400" dirty="0">
                <a:solidFill>
                  <a:srgbClr val="FF0000"/>
                </a:solidFill>
              </a:rPr>
              <a:t>rough idea of time, cost, and approvals needed</a:t>
            </a:r>
          </a:p>
          <a:p>
            <a:pPr>
              <a:defRPr/>
            </a:pPr>
            <a:endParaRPr lang="en-US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985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var/www/render_temp/5369088/1488401356/280552/slid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804"/>
            <a:ext cx="13011150" cy="73152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ED21EBAE-5FF2-BCA3-4529-7E4F2A550DB2}"/>
              </a:ext>
            </a:extLst>
          </p:cNvPr>
          <p:cNvSpPr txBox="1">
            <a:spLocks/>
          </p:cNvSpPr>
          <p:nvPr/>
        </p:nvSpPr>
        <p:spPr>
          <a:xfrm>
            <a:off x="2702689" y="1038567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b="1"/>
              <a:t>Total Addressable Market, Customers &amp; Customer Segments</a:t>
            </a:r>
            <a:r>
              <a:rPr lang="en-US"/>
              <a:t> 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5DA6A0-B9EF-6E4A-69C2-0F96DDAE572D}"/>
              </a:ext>
            </a:extLst>
          </p:cNvPr>
          <p:cNvSpPr txBox="1"/>
          <p:nvPr/>
        </p:nvSpPr>
        <p:spPr>
          <a:xfrm>
            <a:off x="3287210" y="2730960"/>
            <a:ext cx="7454095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How many people there are who are likely to buy your product or service- globally, in your region, and in your immediate area (Total Addressable Market); </a:t>
            </a:r>
          </a:p>
          <a:p>
            <a:r>
              <a:rPr lang="en-US" sz="2800" dirty="0"/>
              <a:t>Customer “personas” </a:t>
            </a:r>
            <a:r>
              <a:rPr lang="en-US" sz="2800" dirty="0" err="1"/>
              <a:t>i.e</a:t>
            </a:r>
            <a:r>
              <a:rPr lang="en-US" sz="2800" dirty="0"/>
              <a:t> a detailed description of an individual typifying: who is the type of person who would be the actual buyer of your goods/service; who is the person who will consume your product or service (they may be different). </a:t>
            </a:r>
          </a:p>
        </p:txBody>
      </p:sp>
    </p:spTree>
    <p:extLst>
      <p:ext uri="{BB962C8B-B14F-4D97-AF65-F5344CB8AC3E}">
        <p14:creationId xmlns:p14="http://schemas.microsoft.com/office/powerpoint/2010/main" val="2661758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var/www/render_temp/5369088/1488401356/280552/slid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804"/>
            <a:ext cx="13011150" cy="7315200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CE7DB831-D3AA-B598-A507-EF1B2F4FC938}"/>
              </a:ext>
            </a:extLst>
          </p:cNvPr>
          <p:cNvSpPr txBox="1">
            <a:spLocks/>
          </p:cNvSpPr>
          <p:nvPr/>
        </p:nvSpPr>
        <p:spPr>
          <a:xfrm>
            <a:off x="2390775" y="129321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b="1"/>
              <a:t>Marketing Strategy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66743D1-7CCE-A838-D3FB-E10F0777050E}"/>
              </a:ext>
            </a:extLst>
          </p:cNvPr>
          <p:cNvSpPr txBox="1">
            <a:spLocks/>
          </p:cNvSpPr>
          <p:nvPr/>
        </p:nvSpPr>
        <p:spPr>
          <a:xfrm>
            <a:off x="2725838" y="2329405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How you plan to tackle your access to these market segments </a:t>
            </a:r>
          </a:p>
          <a:p>
            <a:r>
              <a:rPr lang="en-US"/>
              <a:t>What is your “beach head” i.e. which market you’ll launch in, then where next, to get to your goal of regional or global expansion </a:t>
            </a:r>
          </a:p>
          <a:p>
            <a:r>
              <a:rPr lang="en-US"/>
              <a:t>Include a high-level overview of tactics to be used, including use of social media and influencers. 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219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1204</Words>
  <Application>Microsoft Office PowerPoint</Application>
  <PresentationFormat>Custom</PresentationFormat>
  <Paragraphs>120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Visme Presentation</dc:title>
  <dc:subject>PptxGenJS Presentation</dc:subject>
  <dc:creator>Visme User</dc:creator>
  <cp:lastModifiedBy>Michael Johnson</cp:lastModifiedBy>
  <cp:revision>2</cp:revision>
  <dcterms:created xsi:type="dcterms:W3CDTF">2023-03-08T17:02:41Z</dcterms:created>
  <dcterms:modified xsi:type="dcterms:W3CDTF">2023-03-08T22:26:38Z</dcterms:modified>
</cp:coreProperties>
</file>